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4275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9347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6513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87939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0965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55232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40227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33792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054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2699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0164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2348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753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9380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5068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7666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3356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4DB3AB7-652A-49F2-AD14-3C641E0C0D49}" type="datetimeFigureOut">
              <a:rPr lang="sr-Latn-RS" smtClean="0"/>
              <a:t>1.4.2021.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r-Latn-R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4A9DDD8-118B-43E7-BC18-5DD5C0A05BB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2368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C5AD5-1CD8-4B5D-AE09-7EF8A202D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095356" cy="2677648"/>
          </a:xfrm>
        </p:spPr>
        <p:txBody>
          <a:bodyPr/>
          <a:lstStyle/>
          <a:p>
            <a:pPr algn="ctr"/>
            <a:r>
              <a:rPr lang="sr-Latn-RS" dirty="0"/>
              <a:t>Faktori porodičnog funkcionisanja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84272-7787-48B8-8FD3-479A3E5C9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88641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FFE1-FABE-4FE5-934C-DCBD82BD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C2F3-B361-4CDF-80D6-BDE9FC93F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36800"/>
            <a:ext cx="8825659" cy="3683000"/>
          </a:xfrm>
        </p:spPr>
        <p:txBody>
          <a:bodyPr/>
          <a:lstStyle/>
          <a:p>
            <a:pPr eaLnBrk="1" hangingPunct="1"/>
            <a:r>
              <a:rPr lang="sr-Latn-CS" altLang="sr-Latn-RS" sz="2400" dirty="0"/>
              <a:t>Sputava dete sa ometenošću u fizičkom i psihičkom sazrevanju (odlaže sazrevanje) i dovode do stvaranja pasivnog odnosa iščekivanja deteta da sve drugi urade umesto njega.</a:t>
            </a:r>
          </a:p>
          <a:p>
            <a:pPr eaLnBrk="1" hangingPunct="1"/>
            <a:r>
              <a:rPr lang="sr-Latn-CS" altLang="sr-Latn-RS" sz="2400" dirty="0"/>
              <a:t>Prebrižnost porodice prema detetu sa ometenošću vodi ka njegovoj infantilizaciji i nezrelosti</a:t>
            </a:r>
          </a:p>
          <a:p>
            <a:pPr eaLnBrk="1" hangingPunct="1"/>
            <a:r>
              <a:rPr lang="sr-Latn-CS" altLang="sr-Latn-RS" sz="2400"/>
              <a:t>Zadatak: kako obrazložiti roditelju da je njegovo prezaštitničko ponašanje loše za njegovo dete?</a:t>
            </a:r>
            <a:endParaRPr lang="en-U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6635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9434B-A681-403A-B248-5608C520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01888"/>
          </a:xfrm>
        </p:spPr>
        <p:txBody>
          <a:bodyPr/>
          <a:lstStyle/>
          <a:p>
            <a:pPr algn="ctr"/>
            <a:r>
              <a:rPr lang="sr-Latn-CS" altLang="sr-Latn-RS" dirty="0"/>
              <a:t>Teme od značaja za rad logopeda sa porodicom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44B74-48B7-41B7-9237-B1C71D722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Latn-CS" altLang="sr-Latn-RS" sz="2400" dirty="0"/>
              <a:t>Značaj roditeljske verbalizacije – rana stimulacija govorno jezičkog razvoja;</a:t>
            </a:r>
          </a:p>
          <a:p>
            <a:pPr eaLnBrk="1" hangingPunct="1">
              <a:lnSpc>
                <a:spcPct val="80000"/>
              </a:lnSpc>
            </a:pPr>
            <a:r>
              <a:rPr lang="sr-Latn-CS" altLang="sr-Latn-RS" sz="2400" dirty="0"/>
              <a:t>Neverbalni postupci prema detetu u cilju ekspresije osećanja – stimulacija i emocionalna komunikacija;</a:t>
            </a:r>
          </a:p>
          <a:p>
            <a:pPr eaLnBrk="1" hangingPunct="1">
              <a:lnSpc>
                <a:spcPct val="80000"/>
              </a:lnSpc>
            </a:pPr>
            <a:r>
              <a:rPr lang="sr-Latn-CS" altLang="sr-Latn-RS" sz="2400" dirty="0"/>
              <a:t>Pomoć roditeljima deteta da se nose sa sopstvenim osećanjima – rad na jačanju roditeljskih kapaciteta;</a:t>
            </a:r>
          </a:p>
          <a:p>
            <a:pPr eaLnBrk="1" hangingPunct="1">
              <a:lnSpc>
                <a:spcPct val="80000"/>
              </a:lnSpc>
            </a:pPr>
            <a:r>
              <a:rPr lang="sr-Latn-CS" altLang="sr-Latn-RS" sz="2400" dirty="0"/>
              <a:t>Uključenje u grupe podrške;</a:t>
            </a:r>
          </a:p>
          <a:p>
            <a:pPr eaLnBrk="1" hangingPunct="1">
              <a:lnSpc>
                <a:spcPct val="80000"/>
              </a:lnSpc>
            </a:pPr>
            <a:r>
              <a:rPr lang="sr-Latn-CS" altLang="sr-Latn-RS" sz="2400" dirty="0"/>
              <a:t>Socijalna podrška roditeljima i porodici – upućivanje na podršku iz okruženja;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657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27015-F310-4517-9FD8-76A09B08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01888"/>
          </a:xfrm>
        </p:spPr>
        <p:txBody>
          <a:bodyPr/>
          <a:lstStyle/>
          <a:p>
            <a:pPr algn="ctr"/>
            <a:r>
              <a:rPr lang="sr-Latn-RS" dirty="0"/>
              <a:t>Savetodavni rad o mentalnohigijenskim uslovima razvoja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E7B6C-5AD3-4D79-B209-F08890BD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12622"/>
            <a:ext cx="8825659" cy="3807178"/>
          </a:xfrm>
        </p:spPr>
        <p:txBody>
          <a:bodyPr>
            <a:normAutofit/>
          </a:bodyPr>
          <a:lstStyle/>
          <a:p>
            <a:r>
              <a:rPr lang="en-US" altLang="sr-Latn-RS" sz="2400" dirty="0"/>
              <a:t>J. Bowlby</a:t>
            </a:r>
            <a:r>
              <a:rPr lang="sr-Latn-RS" altLang="sr-Latn-RS" sz="2400" dirty="0"/>
              <a:t> je izučavao </a:t>
            </a:r>
            <a:r>
              <a:rPr lang="en-US" altLang="sr-Latn-RS" sz="2400" dirty="0" err="1"/>
              <a:t>tipičn</a:t>
            </a:r>
            <a:r>
              <a:rPr lang="sr-Latn-RS" altLang="sr-Latn-RS" sz="2400" dirty="0"/>
              <a:t>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obrasc</a:t>
            </a:r>
            <a:r>
              <a:rPr lang="sr-Latn-RS" altLang="sr-Latn-RS" sz="2400" dirty="0"/>
              <a:t>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patogenog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roditeljstva</a:t>
            </a:r>
            <a:r>
              <a:rPr lang="en-US" altLang="sr-Latn-RS" sz="2400" dirty="0"/>
              <a:t>:</a:t>
            </a:r>
          </a:p>
          <a:p>
            <a:r>
              <a:rPr lang="en-US" altLang="sr-Latn-RS" sz="2400" dirty="0" err="1"/>
              <a:t>Jedan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stalno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nesposobni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brinu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deteta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aktivno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odbacivali</a:t>
            </a:r>
            <a:endParaRPr lang="en-US" altLang="sr-Latn-RS" sz="2400" dirty="0"/>
          </a:p>
          <a:p>
            <a:r>
              <a:rPr lang="en-US" altLang="sr-Latn-RS" sz="2400" dirty="0" err="1"/>
              <a:t>Ređi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češći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prekidi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procesu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roditeljstva</a:t>
            </a:r>
            <a:endParaRPr lang="en-US" altLang="sr-Latn-RS" sz="2400" dirty="0"/>
          </a:p>
          <a:p>
            <a:r>
              <a:rPr lang="en-US" altLang="sr-Latn-RS" sz="2400" dirty="0" err="1"/>
              <a:t>Stalne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pretnje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neće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voleti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koje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koriste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sredstvo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kontrole</a:t>
            </a:r>
            <a:r>
              <a:rPr lang="en-US" altLang="sr-Latn-RS" sz="2400" dirty="0"/>
              <a:t> </a:t>
            </a:r>
            <a:endParaRPr lang="sr-Latn-RS" altLang="sr-Latn-RS" sz="2400" dirty="0"/>
          </a:p>
          <a:p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33189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A2A8-3860-4A0C-9128-2C7524D18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E147F-CFF7-408A-90BB-9DE8B844D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08" y="2302933"/>
            <a:ext cx="8825659" cy="3773312"/>
          </a:xfrm>
        </p:spPr>
        <p:txBody>
          <a:bodyPr/>
          <a:lstStyle/>
          <a:p>
            <a:endParaRPr lang="sr-Latn-RS" altLang="sr-Latn-RS" sz="2400" dirty="0"/>
          </a:p>
          <a:p>
            <a:r>
              <a:rPr lang="en-US" altLang="sr-Latn-RS" sz="2400" dirty="0" err="1"/>
              <a:t>Pretnje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napustiti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porodicu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čak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ubiti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ubiti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sebe</a:t>
            </a:r>
            <a:endParaRPr lang="sr-Latn-RS" altLang="sr-Latn-RS" sz="2400" dirty="0"/>
          </a:p>
          <a:p>
            <a:endParaRPr lang="en-US" altLang="sr-Latn-RS" sz="2400" dirty="0"/>
          </a:p>
          <a:p>
            <a:r>
              <a:rPr lang="en-US" altLang="sr-Latn-RS" sz="2400" dirty="0" err="1"/>
              <a:t>Indukovanje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deteta</a:t>
            </a:r>
            <a:r>
              <a:rPr lang="en-US" altLang="sr-Latn-RS" sz="2400" dirty="0"/>
              <a:t> da se </a:t>
            </a:r>
            <a:r>
              <a:rPr lang="en-US" altLang="sr-Latn-RS" sz="2400" dirty="0" err="1"/>
              <a:t>oseća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krivim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isticanjem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zbog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njegovog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ponašanja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razboleti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umreti</a:t>
            </a:r>
            <a:r>
              <a:rPr lang="en-US" altLang="sr-Latn-RS" sz="2400" dirty="0"/>
              <a:t>;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8599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728B-33F0-4859-A7FA-A8AD23914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Separacije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52A0F-5710-4B3F-B021-EC052182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0667"/>
            <a:ext cx="8825659" cy="3649133"/>
          </a:xfrm>
        </p:spPr>
        <p:txBody>
          <a:bodyPr>
            <a:normAutofit/>
          </a:bodyPr>
          <a:lstStyle/>
          <a:p>
            <a:r>
              <a:rPr lang="en-US" altLang="sr-Latn-RS" sz="2400" dirty="0" err="1"/>
              <a:t>Radi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sprečavanje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negativnih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efekata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separacije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potrebno</a:t>
            </a:r>
            <a:r>
              <a:rPr lang="en-US" altLang="sr-Latn-RS" sz="2400" dirty="0"/>
              <a:t> je:</a:t>
            </a:r>
          </a:p>
          <a:p>
            <a:r>
              <a:rPr lang="en-US" altLang="sr-Latn-RS" sz="2400" dirty="0"/>
              <a:t>Ne </a:t>
            </a:r>
            <a:r>
              <a:rPr lang="en-US" altLang="sr-Latn-RS" sz="2400" dirty="0" err="1"/>
              <a:t>odvajati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decu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bitnih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figura</a:t>
            </a:r>
            <a:r>
              <a:rPr lang="en-US" altLang="sr-Latn-RS" sz="2400" dirty="0"/>
              <a:t> pre </a:t>
            </a:r>
            <a:r>
              <a:rPr lang="en-US" altLang="sr-Latn-RS" sz="2400" dirty="0" err="1"/>
              <a:t>druge-treće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godine</a:t>
            </a:r>
            <a:endParaRPr lang="en-US" altLang="sr-Latn-RS" sz="2400" dirty="0"/>
          </a:p>
          <a:p>
            <a:r>
              <a:rPr lang="en-US" altLang="sr-Latn-RS" sz="2400" dirty="0" err="1"/>
              <a:t>Ako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odvajanje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neophodno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obezbediti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adekvatnu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zamenu</a:t>
            </a:r>
            <a:r>
              <a:rPr lang="en-US" altLang="sr-Latn-RS" sz="2400" dirty="0"/>
              <a:t> za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najbolje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kruga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poznatih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osoba</a:t>
            </a:r>
            <a:r>
              <a:rPr lang="en-US" altLang="sr-Latn-RS" sz="2400" dirty="0"/>
              <a:t> (bez </a:t>
            </a:r>
            <a:r>
              <a:rPr lang="en-US" altLang="sr-Latn-RS" sz="2400" dirty="0" err="1"/>
              <a:t>menjanja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mesta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boravka</a:t>
            </a:r>
            <a:r>
              <a:rPr lang="en-US" altLang="sr-Latn-R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913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F65B1-35A5-43F6-98F8-EB6DF261A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E8C98-A414-4E4F-827A-7834A76F4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08" y="2404533"/>
            <a:ext cx="8825659" cy="3728156"/>
          </a:xfrm>
        </p:spPr>
        <p:txBody>
          <a:bodyPr>
            <a:normAutofit/>
          </a:bodyPr>
          <a:lstStyle/>
          <a:p>
            <a:r>
              <a:rPr lang="en-US" altLang="sr-Latn-RS" sz="2400" dirty="0" err="1"/>
              <a:t>Odvojenost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treba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traje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kraće</a:t>
            </a:r>
            <a:endParaRPr lang="en-US" altLang="sr-Latn-RS" sz="2400" dirty="0"/>
          </a:p>
          <a:p>
            <a:r>
              <a:rPr lang="en-US" altLang="sr-Latn-RS" sz="2400" dirty="0"/>
              <a:t>Za </a:t>
            </a:r>
            <a:r>
              <a:rPr lang="en-US" altLang="sr-Latn-RS" sz="2400" dirty="0" err="1"/>
              <a:t>odvajanje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prirpemiti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decu</a:t>
            </a:r>
            <a:endParaRPr lang="en-US" altLang="sr-Latn-RS" sz="2400" dirty="0"/>
          </a:p>
          <a:p>
            <a:r>
              <a:rPr lang="en-US" altLang="sr-Latn-RS" sz="2400" dirty="0" err="1"/>
              <a:t>Osoblje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ustanovama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edukovati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obezbediti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veći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broj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osoba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manji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broj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dece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posebno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deca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mlađeg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uzrasta</a:t>
            </a:r>
            <a:r>
              <a:rPr lang="en-US" altLang="sr-Latn-RS" sz="2400" dirty="0"/>
              <a:t>)</a:t>
            </a:r>
          </a:p>
          <a:p>
            <a:r>
              <a:rPr lang="en-US" altLang="sr-Latn-RS" sz="2400" dirty="0" err="1"/>
              <a:t>Pratiti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znake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eventualne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povišene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anksioznosti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deteta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roditelja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pružati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stručnu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pomoć</a:t>
            </a:r>
            <a:r>
              <a:rPr lang="en-US" altLang="sr-Latn-RS" sz="2400" dirty="0"/>
              <a:t>;</a:t>
            </a:r>
            <a:endParaRPr lang="sr-Latn-RS" altLang="sr-Latn-RS" sz="2400" dirty="0"/>
          </a:p>
          <a:p>
            <a:r>
              <a:rPr lang="sr-Latn-RS" altLang="sr-Latn-RS" sz="2400" dirty="0"/>
              <a:t>Jasle, Obdaniše *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72516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7AEC3-E79D-4B27-8DF6-1532BFBFE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Prezaštitinički odnos prema detetu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BA68B-5DD6-4978-A323-BEA4EDD9C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67467"/>
            <a:ext cx="8825659" cy="3852333"/>
          </a:xfrm>
        </p:spPr>
        <p:txBody>
          <a:bodyPr/>
          <a:lstStyle/>
          <a:p>
            <a:pPr eaLnBrk="1" hangingPunct="1"/>
            <a:r>
              <a:rPr lang="sr-Latn-CS" altLang="sr-Latn-RS" sz="2400" dirty="0"/>
              <a:t>Često prisutan kod roditelja sa decom koja imaju neki oblik ometenosti</a:t>
            </a:r>
          </a:p>
          <a:p>
            <a:pPr eaLnBrk="1" hangingPunct="1"/>
            <a:r>
              <a:rPr lang="sr-Latn-CS" altLang="sr-Latn-RS" sz="2400" dirty="0"/>
              <a:t>Ne pruža adekvatne uslove za psihički razvoj deteta, njegovo osamostaljivanje i sazrevanje</a:t>
            </a:r>
          </a:p>
          <a:p>
            <a:pPr eaLnBrk="1" hangingPunct="1"/>
            <a:r>
              <a:rPr lang="sr-Latn-CS" altLang="sr-Latn-RS" sz="2400" dirty="0"/>
              <a:t>Ovaj odnos je najčešće posledica osećanja krivice, osećanja sažaljenja, sklonosti roditelja ka kontrolišućem ponašanju... </a:t>
            </a:r>
            <a:endParaRPr lang="en-U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0028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179E3-3ED4-4C6E-ACC5-FDD8687E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42280-6093-4F11-910C-ED964C075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r-Latn-CS" altLang="sr-Latn-RS" sz="2400" dirty="0"/>
              <a:t>Ono podrazumeva nedopuštanje detetu da preduzme aktivnosti primerene njegovom uzrastu a da nisu ometene hendikepom kao što je samostalni izlazak van kuće</a:t>
            </a:r>
          </a:p>
          <a:p>
            <a:pPr eaLnBrk="1" hangingPunct="1"/>
            <a:r>
              <a:rPr lang="sr-Latn-CS" altLang="sr-Latn-RS" sz="2400" dirty="0"/>
              <a:t>Prekomerno angažovanje roditelja tamo gde dete može samostalno delovati (roditelj mu sve priprema, organizuje ili radi umesto njega)</a:t>
            </a:r>
          </a:p>
          <a:p>
            <a:pPr eaLnBrk="1" hangingPunct="1"/>
            <a:r>
              <a:rPr lang="sr-Latn-CS" altLang="sr-Latn-RS" sz="2400" dirty="0"/>
              <a:t>Izražavanje nerealnih strahovanja i strepnji od svih mogućih opasnosti koje prete detetu</a:t>
            </a:r>
            <a:endParaRPr lang="en-U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20046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360A-27F7-4390-8D26-F8B26B244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B8253-6E25-490C-8DC5-1913E077D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 altLang="sr-Latn-RS" sz="2400" dirty="0"/>
              <a:t>Nekada je teško proceniti šta je objektivno uslovljena briga koju nameće ometenost (prelazak ulice gluvog deteta) a šta prebrižnost i prezaštićivanje (roditelj oblači svoje gluvo dete u 7g.). </a:t>
            </a:r>
          </a:p>
          <a:p>
            <a:pPr eaLnBrk="1" hangingPunct="1"/>
            <a:r>
              <a:rPr lang="sr-Latn-CS" altLang="sr-Latn-RS" sz="2400" dirty="0"/>
              <a:t>Izvestan prelazak te granice i blage oscilacije oko nje su relativno normalne ali stručnjak mora da reaguje kada sretne izražene slučajeve prezaštićivanja</a:t>
            </a:r>
            <a:endParaRPr lang="en-U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40475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464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Faktori porodičnog funkcionisanja</vt:lpstr>
      <vt:lpstr>Teme od značaja za rad logopeda sa porodicom</vt:lpstr>
      <vt:lpstr>Savetodavni rad o mentalnohigijenskim uslovima razvoja</vt:lpstr>
      <vt:lpstr>PowerPoint Presentation</vt:lpstr>
      <vt:lpstr>Separacije </vt:lpstr>
      <vt:lpstr>PowerPoint Presentation</vt:lpstr>
      <vt:lpstr>Prezaštitinički odnos prema detetu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Faktori porodičnog funkcionisanja</dc:title>
  <dc:creator>Sanja Dimoski</dc:creator>
  <cp:lastModifiedBy>Sanja Dimoski</cp:lastModifiedBy>
  <cp:revision>4</cp:revision>
  <dcterms:created xsi:type="dcterms:W3CDTF">2021-03-30T09:05:03Z</dcterms:created>
  <dcterms:modified xsi:type="dcterms:W3CDTF">2021-04-01T13:00:48Z</dcterms:modified>
</cp:coreProperties>
</file>